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Montserrat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9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6def52882e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6def52882e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41c8fed37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41c8fed3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linuxfoundation.org/antitrust-policy/" TargetMode="External"/><Relationship Id="rId4" Type="http://schemas.openxmlformats.org/officeDocument/2006/relationships/hyperlink" Target="mailto:legal@finos.org" TargetMode="External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github.com/finos/standards-project-blueprint/blob/master/1._Community_Specification_License-v1.md" TargetMode="External"/><Relationship Id="rId4" Type="http://schemas.openxmlformats.org/officeDocument/2006/relationships/hyperlink" Target="mailto:legal@finos.org" TargetMode="External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803400" y="445025"/>
            <a:ext cx="7029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Antitrust Policy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1803300" y="1152475"/>
            <a:ext cx="7029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Montserrat"/>
                <a:ea typeface="Montserrat"/>
                <a:cs typeface="Montserrat"/>
                <a:sym typeface="Montserrat"/>
              </a:rPr>
              <a:t>All project meetings are subject to the </a:t>
            </a:r>
            <a:r>
              <a:rPr lang="en" sz="1400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Linux Foundation Antitrust Policy</a:t>
            </a:r>
            <a:r>
              <a:rPr lang="en" sz="1400">
                <a:latin typeface="Montserrat"/>
                <a:ea typeface="Montserrat"/>
                <a:cs typeface="Montserrat"/>
                <a:sym typeface="Montserrat"/>
              </a:rPr>
              <a:t>. The following topics must not be discussed:</a:t>
            </a:r>
            <a:endParaRPr sz="1400"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Price-sensitive information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Actual or projected changes in production, output, capacity or inventories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Matters relating to bids, prospective bids, or bid policies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Matters relating to actual or potential individual suppliers that might influence the business conduct of firms toward such suppliers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Matters relating to actual or potential customers that might have the effect of influencing the business conduct of firms toward such customers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Current or projected costs of procurement, development or manufacture of any product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Market shares for any product or for all products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Confidential or otherwise sensitive business plans or strategy</a:t>
            </a:r>
            <a:endParaRPr sz="13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If you have q</a:t>
            </a: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uestions, please contact </a:t>
            </a:r>
            <a:r>
              <a:rPr lang="en" sz="1300" u="sng">
                <a:solidFill>
                  <a:schemeClr val="accent5"/>
                </a:solid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legal@finos.org</a:t>
            </a: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2949" y="445025"/>
            <a:ext cx="1249425" cy="1817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1803400" y="445025"/>
            <a:ext cx="7029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Standards Project IP Rules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1803300" y="1152475"/>
            <a:ext cx="7029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Montserrat"/>
                <a:ea typeface="Montserrat"/>
                <a:cs typeface="Montserrat"/>
                <a:sym typeface="Montserrat"/>
              </a:rPr>
              <a:t>All contributions are subject to the </a:t>
            </a:r>
            <a:r>
              <a:rPr lang="en" sz="1400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Community Specification License</a:t>
            </a:r>
            <a:r>
              <a:rPr lang="en" sz="1400">
                <a:latin typeface="Montserrat"/>
                <a:ea typeface="Montserrat"/>
                <a:cs typeface="Montserrat"/>
                <a:sym typeface="Montserrat"/>
              </a:rPr>
              <a:t>. This includes the following:</a:t>
            </a:r>
            <a:endParaRPr sz="1400"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By contributing to a draft specification, participants agrees to license any patent claims that apply to that draft specification. 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When the project issues an approved specification, all contributors agree to license any claims that apply to that approved specification. 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These licenses extend to any claims applicable to the specification as a whole, not merely to the individual participant's contributions.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Participants may decline to license specified claims by issuing an exclusion notice (under Section 3 of the CSL) within 45 days of (1) their contribution to a draft specification, or (2) the approval of a specification by the project, as applicable.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If you have questions, please contact </a:t>
            </a:r>
            <a:r>
              <a:rPr lang="en" sz="1300" u="sng">
                <a:solidFill>
                  <a:schemeClr val="accent5"/>
                </a:solid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legal@finos.org</a:t>
            </a:r>
            <a:r>
              <a:rPr lang="en"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sz="13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2949" y="445025"/>
            <a:ext cx="1249425" cy="1817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